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73" r:id="rId7"/>
    <p:sldId id="276" r:id="rId8"/>
    <p:sldId id="275" r:id="rId9"/>
    <p:sldId id="260" r:id="rId10"/>
    <p:sldId id="277" r:id="rId11"/>
    <p:sldId id="287" r:id="rId12"/>
    <p:sldId id="284" r:id="rId13"/>
    <p:sldId id="278" r:id="rId14"/>
    <p:sldId id="279" r:id="rId15"/>
    <p:sldId id="280" r:id="rId16"/>
    <p:sldId id="281" r:id="rId17"/>
    <p:sldId id="274" r:id="rId18"/>
    <p:sldId id="267" r:id="rId19"/>
    <p:sldId id="285" r:id="rId20"/>
    <p:sldId id="286" r:id="rId21"/>
    <p:sldId id="296" r:id="rId22"/>
    <p:sldId id="29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8" r:id="rId32"/>
    <p:sldId id="29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09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7" autoAdjust="0"/>
    <p:restoredTop sz="94585" autoAdjust="0"/>
  </p:normalViewPr>
  <p:slideViewPr>
    <p:cSldViewPr>
      <p:cViewPr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F4F1-EF69-40A1-93E6-D72B4B4DE655}" type="datetimeFigureOut">
              <a:rPr lang="en-NZ" smtClean="0"/>
              <a:t>12/11/2013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63B8-9211-47A0-9B7A-9C9DB0B3CB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7483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F4F1-EF69-40A1-93E6-D72B4B4DE655}" type="datetimeFigureOut">
              <a:rPr lang="en-NZ" smtClean="0"/>
              <a:t>12/11/2013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63B8-9211-47A0-9B7A-9C9DB0B3CB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70888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F4F1-EF69-40A1-93E6-D72B4B4DE655}" type="datetimeFigureOut">
              <a:rPr lang="en-NZ" smtClean="0"/>
              <a:t>12/11/2013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63B8-9211-47A0-9B7A-9C9DB0B3CB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332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F4F1-EF69-40A1-93E6-D72B4B4DE655}" type="datetimeFigureOut">
              <a:rPr lang="en-NZ" smtClean="0"/>
              <a:t>12/11/2013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63B8-9211-47A0-9B7A-9C9DB0B3CB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1234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F4F1-EF69-40A1-93E6-D72B4B4DE655}" type="datetimeFigureOut">
              <a:rPr lang="en-NZ" smtClean="0"/>
              <a:t>12/11/2013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63B8-9211-47A0-9B7A-9C9DB0B3CB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010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F4F1-EF69-40A1-93E6-D72B4B4DE655}" type="datetimeFigureOut">
              <a:rPr lang="en-NZ" smtClean="0"/>
              <a:t>12/11/2013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63B8-9211-47A0-9B7A-9C9DB0B3CB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222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F4F1-EF69-40A1-93E6-D72B4B4DE655}" type="datetimeFigureOut">
              <a:rPr lang="en-NZ" smtClean="0"/>
              <a:t>12/11/2013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63B8-9211-47A0-9B7A-9C9DB0B3CB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5523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F4F1-EF69-40A1-93E6-D72B4B4DE655}" type="datetimeFigureOut">
              <a:rPr lang="en-NZ" smtClean="0"/>
              <a:t>12/11/2013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63B8-9211-47A0-9B7A-9C9DB0B3CB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483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F4F1-EF69-40A1-93E6-D72B4B4DE655}" type="datetimeFigureOut">
              <a:rPr lang="en-NZ" smtClean="0"/>
              <a:t>12/11/2013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63B8-9211-47A0-9B7A-9C9DB0B3CB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22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F4F1-EF69-40A1-93E6-D72B4B4DE655}" type="datetimeFigureOut">
              <a:rPr lang="en-NZ" smtClean="0"/>
              <a:t>12/11/2013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63B8-9211-47A0-9B7A-9C9DB0B3CB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655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F4F1-EF69-40A1-93E6-D72B4B4DE655}" type="datetimeFigureOut">
              <a:rPr lang="en-NZ" smtClean="0"/>
              <a:t>12/11/2013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A63B8-9211-47A0-9B7A-9C9DB0B3CB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7355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9F4F1-EF69-40A1-93E6-D72B4B4DE655}" type="datetimeFigureOut">
              <a:rPr lang="en-NZ" smtClean="0"/>
              <a:t>12/11/2013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A63B8-9211-47A0-9B7A-9C9DB0B3CB0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12597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15359"/>
            <a:ext cx="7772400" cy="1470025"/>
          </a:xfrm>
        </p:spPr>
        <p:txBody>
          <a:bodyPr/>
          <a:lstStyle/>
          <a:p>
            <a:r>
              <a:rPr lang="en-NZ" dirty="0" smtClean="0"/>
              <a:t>INTERSECTION OF 3 PLANES.</a:t>
            </a:r>
            <a:endParaRPr lang="en-NZ" dirty="0"/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30258" r="25696" b="14776"/>
          <a:stretch/>
        </p:blipFill>
        <p:spPr bwMode="auto">
          <a:xfrm>
            <a:off x="1547664" y="1785384"/>
            <a:ext cx="5256584" cy="4811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370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548680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If we now draw the </a:t>
            </a:r>
            <a:r>
              <a:rPr lang="en-NZ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ORANGE</a:t>
            </a:r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line </a:t>
            </a:r>
            <a:r>
              <a:rPr lang="en-NZ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y </a:t>
            </a:r>
            <a:r>
              <a:rPr lang="en-NZ" sz="36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= – ¾x + </a:t>
            </a:r>
            <a:r>
              <a:rPr lang="en-NZ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6 </a:t>
            </a:r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on </a:t>
            </a:r>
            <a:r>
              <a:rPr lang="en-NZ" sz="3200" dirty="0">
                <a:latin typeface="Times New Roman" pitchFamily="18" charset="0"/>
                <a:cs typeface="Times New Roman" pitchFamily="18" charset="0"/>
                <a:sym typeface="Wingdings"/>
              </a:rPr>
              <a:t>the </a:t>
            </a:r>
            <a:r>
              <a:rPr lang="en-NZ" sz="3200" b="1" i="1" dirty="0">
                <a:latin typeface="Times New Roman" pitchFamily="18" charset="0"/>
                <a:cs typeface="Times New Roman" pitchFamily="18" charset="0"/>
                <a:sym typeface="Wingdings"/>
              </a:rPr>
              <a:t>x, y </a:t>
            </a:r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plane, we can see that it is the </a:t>
            </a:r>
            <a:r>
              <a:rPr lang="en-NZ" sz="3200" b="1" u="sng" dirty="0" smtClean="0">
                <a:latin typeface="Times New Roman" pitchFamily="18" charset="0"/>
                <a:cs typeface="Times New Roman" pitchFamily="18" charset="0"/>
                <a:sym typeface="Wingdings"/>
              </a:rPr>
              <a:t>projection</a:t>
            </a:r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(or shadow) of the </a:t>
            </a:r>
            <a:r>
              <a:rPr lang="en-NZ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GREEN</a:t>
            </a:r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line.</a:t>
            </a:r>
            <a:endParaRPr lang="en-NZ" sz="32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9492" r="25824" b="14512"/>
          <a:stretch/>
        </p:blipFill>
        <p:spPr bwMode="auto">
          <a:xfrm>
            <a:off x="1475656" y="2244090"/>
            <a:ext cx="4968552" cy="42812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24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    In fact, another way to interpret the meaning of the   </a:t>
            </a:r>
          </a:p>
          <a:p>
            <a:r>
              <a:rPr lang="en-NZ" sz="2800" dirty="0" smtClean="0"/>
              <a:t>    equation  </a:t>
            </a:r>
            <a:r>
              <a:rPr lang="en-NZ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y </a:t>
            </a:r>
            <a:r>
              <a:rPr lang="en-NZ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= – ¾x + 6 </a:t>
            </a:r>
            <a:r>
              <a:rPr lang="en-NZ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NZ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is to say it is the </a:t>
            </a:r>
            <a:r>
              <a:rPr lang="en-NZ" sz="2800" b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plane</a:t>
            </a:r>
            <a:r>
              <a:rPr lang="en-NZ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containing</a:t>
            </a:r>
          </a:p>
          <a:p>
            <a:r>
              <a:rPr lang="en-NZ" sz="28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NZ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the </a:t>
            </a:r>
            <a:r>
              <a:rPr lang="en-NZ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ORANGE</a:t>
            </a:r>
            <a:r>
              <a:rPr lang="en-NZ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line and the </a:t>
            </a:r>
            <a:r>
              <a:rPr lang="en-N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GREEN</a:t>
            </a:r>
            <a:r>
              <a:rPr lang="en-NZ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line.</a:t>
            </a:r>
          </a:p>
          <a:p>
            <a:r>
              <a:rPr lang="en-NZ" sz="28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NZ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Both ways are perfectly valid, but whichever meaning we  </a:t>
            </a:r>
          </a:p>
          <a:p>
            <a:r>
              <a:rPr lang="en-NZ" sz="28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NZ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use, the equation </a:t>
            </a:r>
            <a:r>
              <a:rPr lang="en-NZ" sz="28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y = – ¾x + 6 </a:t>
            </a:r>
            <a:r>
              <a:rPr lang="en-NZ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cannot be interpreted as the</a:t>
            </a:r>
          </a:p>
          <a:p>
            <a:r>
              <a:rPr lang="en-NZ" sz="28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NZ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“line” of intersection of the planes.</a:t>
            </a:r>
            <a:endParaRPr lang="en-N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3" t="6645" r="27664" b="14897"/>
          <a:stretch/>
        </p:blipFill>
        <p:spPr bwMode="auto">
          <a:xfrm>
            <a:off x="2352785" y="2938303"/>
            <a:ext cx="4235439" cy="3902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4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9492" r="25824" b="14512"/>
          <a:stretch/>
        </p:blipFill>
        <p:spPr bwMode="auto">
          <a:xfrm>
            <a:off x="1763688" y="116632"/>
            <a:ext cx="6192688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2212438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>
                <a:solidFill>
                  <a:srgbClr val="00B050"/>
                </a:solidFill>
              </a:rPr>
              <a:t>GREEN</a:t>
            </a:r>
            <a:r>
              <a:rPr lang="en-NZ" sz="2400" dirty="0" smtClean="0"/>
              <a:t> line is the actual intersection of the planes </a:t>
            </a:r>
            <a:r>
              <a:rPr lang="en-NZ" sz="2400" dirty="0">
                <a:latin typeface="Times New Roman" pitchFamily="18" charset="0"/>
                <a:cs typeface="Times New Roman" pitchFamily="18" charset="0"/>
                <a:sym typeface="Wingdings"/>
              </a:rPr>
              <a:t> and </a:t>
            </a:r>
            <a:r>
              <a:rPr lang="en-NZ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NZ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627784" y="3068960"/>
            <a:ext cx="1584176" cy="720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47368" y="5085184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>
                <a:solidFill>
                  <a:srgbClr val="D09E00"/>
                </a:solidFill>
              </a:rPr>
              <a:t>ORANGE</a:t>
            </a:r>
            <a:r>
              <a:rPr lang="en-NZ" sz="2400" dirty="0" smtClean="0"/>
              <a:t> line is the projection of the </a:t>
            </a:r>
            <a:r>
              <a:rPr lang="en-NZ" sz="2400" dirty="0" smtClean="0">
                <a:solidFill>
                  <a:srgbClr val="00B050"/>
                </a:solidFill>
              </a:rPr>
              <a:t>GREEN</a:t>
            </a:r>
            <a:r>
              <a:rPr lang="en-NZ" sz="2400" dirty="0" smtClean="0"/>
              <a:t> line onto the </a:t>
            </a:r>
            <a:r>
              <a:rPr lang="en-NZ" sz="2400" i="1" dirty="0" smtClean="0">
                <a:latin typeface="Times New Roman" pitchFamily="18" charset="0"/>
                <a:cs typeface="Times New Roman" pitchFamily="18" charset="0"/>
              </a:rPr>
              <a:t>x, y </a:t>
            </a:r>
            <a:r>
              <a:rPr lang="en-NZ" sz="2400" dirty="0" smtClean="0"/>
              <a:t>plane.</a:t>
            </a:r>
            <a:endParaRPr lang="en-NZ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652392" y="3645024"/>
            <a:ext cx="783704" cy="14401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44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04664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atin typeface="Times New Roman" pitchFamily="18" charset="0"/>
                <a:cs typeface="Times New Roman" pitchFamily="18" charset="0"/>
              </a:rPr>
              <a:t>Similarly </a:t>
            </a:r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the </a:t>
            </a:r>
            <a:r>
              <a:rPr lang="en-NZ" sz="32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TURQUOISE</a:t>
            </a:r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NZ" sz="3200" dirty="0">
                <a:latin typeface="Times New Roman" pitchFamily="18" charset="0"/>
                <a:cs typeface="Times New Roman" pitchFamily="18" charset="0"/>
                <a:sym typeface="Wingdings"/>
              </a:rPr>
              <a:t>line is the intersection of planes </a:t>
            </a:r>
            <a:r>
              <a:rPr lang="en-NZ" sz="3200" b="1" i="1" dirty="0">
                <a:latin typeface="Times New Roman" pitchFamily="18" charset="0"/>
                <a:cs typeface="Times New Roman" pitchFamily="18" charset="0"/>
                <a:sym typeface="Wingdings"/>
              </a:rPr>
              <a:t> </a:t>
            </a:r>
            <a:r>
              <a:rPr lang="en-NZ" sz="3200" dirty="0">
                <a:latin typeface="Times New Roman" pitchFamily="18" charset="0"/>
                <a:cs typeface="Times New Roman" pitchFamily="18" charset="0"/>
                <a:sym typeface="Wingdings"/>
              </a:rPr>
              <a:t>and </a:t>
            </a:r>
            <a:r>
              <a:rPr lang="en-NZ" sz="3200" b="1" i="1" dirty="0">
                <a:latin typeface="Times New Roman" pitchFamily="18" charset="0"/>
                <a:cs typeface="Times New Roman" pitchFamily="18" charset="0"/>
                <a:sym typeface="Wingdings"/>
              </a:rPr>
              <a:t></a:t>
            </a:r>
            <a:endParaRPr lang="en-NZ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NZ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NZ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2556" r="26079" b="14512"/>
          <a:stretch/>
        </p:blipFill>
        <p:spPr bwMode="auto">
          <a:xfrm>
            <a:off x="1259632" y="1772816"/>
            <a:ext cx="5328592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09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79208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atin typeface="Times New Roman" pitchFamily="18" charset="0"/>
                <a:cs typeface="Times New Roman" pitchFamily="18" charset="0"/>
              </a:rPr>
              <a:t>The equation of the </a:t>
            </a:r>
            <a:r>
              <a:rPr lang="en-NZ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TURQ</a:t>
            </a:r>
            <a:r>
              <a:rPr lang="en-NZ" sz="32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U</a:t>
            </a:r>
            <a:r>
              <a:rPr lang="en-NZ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OISE</a:t>
            </a:r>
            <a:r>
              <a:rPr lang="en-NZ" sz="3200" dirty="0" smtClean="0">
                <a:latin typeface="Times New Roman" pitchFamily="18" charset="0"/>
                <a:cs typeface="Times New Roman" pitchFamily="18" charset="0"/>
              </a:rPr>
              <a:t> line can </a:t>
            </a:r>
            <a:r>
              <a:rPr lang="en-NZ" sz="3200" dirty="0">
                <a:latin typeface="Times New Roman" pitchFamily="18" charset="0"/>
                <a:cs typeface="Times New Roman" pitchFamily="18" charset="0"/>
              </a:rPr>
              <a:t>be </a:t>
            </a:r>
            <a:endParaRPr lang="en-NZ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NZ" sz="3200" dirty="0" smtClean="0">
                <a:latin typeface="Times New Roman" pitchFamily="18" charset="0"/>
                <a:cs typeface="Times New Roman" pitchFamily="18" charset="0"/>
              </a:rPr>
              <a:t>written </a:t>
            </a:r>
            <a:r>
              <a:rPr lang="en-NZ" sz="3200" dirty="0">
                <a:latin typeface="Times New Roman" pitchFamily="18" charset="0"/>
                <a:cs typeface="Times New Roman" pitchFamily="18" charset="0"/>
              </a:rPr>
              <a:t>as :</a:t>
            </a:r>
          </a:p>
          <a:p>
            <a:endParaRPr lang="en-NZ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NZ" sz="3200" dirty="0">
                <a:latin typeface="Times New Roman" pitchFamily="18" charset="0"/>
                <a:cs typeface="Times New Roman" pitchFamily="18" charset="0"/>
                <a:sym typeface="Wingdings"/>
              </a:rPr>
              <a:t>a vector equation :     </a:t>
            </a:r>
            <a:r>
              <a:rPr lang="en-NZ" sz="3200" b="1" i="1" dirty="0">
                <a:latin typeface="Times New Roman" pitchFamily="18" charset="0"/>
                <a:cs typeface="Times New Roman" pitchFamily="18" charset="0"/>
                <a:sym typeface="Wingdings"/>
              </a:rPr>
              <a:t>x        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5            -2</a:t>
            </a:r>
            <a:endParaRPr lang="en-NZ" sz="3200" b="1" i="1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r>
              <a:rPr lang="en-NZ" sz="3200" b="1" i="1" dirty="0">
                <a:latin typeface="Times New Roman" pitchFamily="18" charset="0"/>
                <a:cs typeface="Times New Roman" pitchFamily="18" charset="0"/>
                <a:sym typeface="Wingdings"/>
              </a:rPr>
              <a:t>                                  y   =   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0    </a:t>
            </a:r>
            <a:r>
              <a:rPr lang="en-NZ" sz="3200" b="1" i="1" dirty="0">
                <a:latin typeface="Times New Roman" pitchFamily="18" charset="0"/>
                <a:cs typeface="Times New Roman" pitchFamily="18" charset="0"/>
                <a:sym typeface="Wingdings"/>
              </a:rPr>
              <a:t>+ t    6 </a:t>
            </a:r>
          </a:p>
          <a:p>
            <a:r>
              <a:rPr lang="en-NZ" sz="3200" b="1" i="1" dirty="0">
                <a:latin typeface="Times New Roman" pitchFamily="18" charset="0"/>
                <a:cs typeface="Times New Roman" pitchFamily="18" charset="0"/>
                <a:sym typeface="Wingdings"/>
              </a:rPr>
              <a:t>                                  z         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0             8</a:t>
            </a:r>
            <a:endParaRPr lang="en-NZ" sz="3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NZ" sz="3200" dirty="0"/>
          </a:p>
          <a:p>
            <a:r>
              <a:rPr lang="en-NZ" sz="3200" dirty="0">
                <a:latin typeface="Times New Roman" pitchFamily="18" charset="0"/>
                <a:cs typeface="Times New Roman" pitchFamily="18" charset="0"/>
              </a:rPr>
              <a:t>Or  </a:t>
            </a:r>
            <a:r>
              <a:rPr lang="en-NZ" sz="3200" b="1" i="1" dirty="0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NZ" sz="3200" b="1" i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</a:rPr>
              <a:t>2t</a:t>
            </a:r>
            <a:r>
              <a:rPr lang="en-NZ" sz="3200" b="1" i="1" dirty="0">
                <a:latin typeface="Times New Roman" pitchFamily="18" charset="0"/>
                <a:cs typeface="Times New Roman" pitchFamily="18" charset="0"/>
              </a:rPr>
              <a:t>,   y = 6t,    z = 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</a:rPr>
              <a:t>8t</a:t>
            </a:r>
            <a:endParaRPr lang="en-NZ" sz="3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NZ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NZ" sz="3200" dirty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NZ" sz="3200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NZ" sz="3200" b="1" i="1" u="sng" dirty="0">
                <a:latin typeface="Times New Roman" pitchFamily="18" charset="0"/>
                <a:cs typeface="Times New Roman" pitchFamily="18" charset="0"/>
              </a:rPr>
              <a:t>x – </a:t>
            </a:r>
            <a:r>
              <a:rPr lang="en-NZ" sz="3200" b="1" i="1" u="sng" dirty="0" smtClean="0">
                <a:latin typeface="Times New Roman" pitchFamily="18" charset="0"/>
                <a:cs typeface="Times New Roman" pitchFamily="18" charset="0"/>
              </a:rPr>
              <a:t>5   </a:t>
            </a:r>
            <a:r>
              <a:rPr lang="en-NZ" sz="3200" b="1" i="1" dirty="0">
                <a:latin typeface="Times New Roman" pitchFamily="18" charset="0"/>
                <a:cs typeface="Times New Roman" pitchFamily="18" charset="0"/>
              </a:rPr>
              <a:t>=   </a:t>
            </a:r>
            <a:r>
              <a:rPr lang="en-NZ" sz="3200" b="1" i="1" u="sng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NZ" sz="3200" b="1" i="1" dirty="0">
                <a:latin typeface="Times New Roman" pitchFamily="18" charset="0"/>
                <a:cs typeface="Times New Roman" pitchFamily="18" charset="0"/>
              </a:rPr>
              <a:t>   =   </a:t>
            </a:r>
            <a:r>
              <a:rPr lang="en-NZ" sz="3200" b="1" i="1" u="sng" dirty="0">
                <a:latin typeface="Times New Roman" pitchFamily="18" charset="0"/>
                <a:cs typeface="Times New Roman" pitchFamily="18" charset="0"/>
              </a:rPr>
              <a:t>z </a:t>
            </a:r>
          </a:p>
          <a:p>
            <a:r>
              <a:rPr lang="en-NZ" sz="3200" b="1" i="1" dirty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</a:rPr>
              <a:t>-2         6        8</a:t>
            </a:r>
            <a:endParaRPr lang="en-NZ" sz="3200" b="1" i="1" u="sng" dirty="0">
              <a:latin typeface="Times New Roman" pitchFamily="18" charset="0"/>
              <a:cs typeface="Times New Roman" pitchFamily="18" charset="0"/>
            </a:endParaRPr>
          </a:p>
          <a:p>
            <a:endParaRPr lang="en-NZ" sz="3200" dirty="0"/>
          </a:p>
          <a:p>
            <a:endParaRPr lang="en-N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uble Bracket 4"/>
          <p:cNvSpPr/>
          <p:nvPr/>
        </p:nvSpPr>
        <p:spPr>
          <a:xfrm>
            <a:off x="4067944" y="2132856"/>
            <a:ext cx="432048" cy="1368152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" name="Double Bracket 5"/>
          <p:cNvSpPr/>
          <p:nvPr/>
        </p:nvSpPr>
        <p:spPr>
          <a:xfrm>
            <a:off x="5148064" y="2060848"/>
            <a:ext cx="576064" cy="1368152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7" name="Double Bracket 6"/>
          <p:cNvSpPr/>
          <p:nvPr/>
        </p:nvSpPr>
        <p:spPr>
          <a:xfrm>
            <a:off x="6660232" y="2024844"/>
            <a:ext cx="432048" cy="1368152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717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48680"/>
            <a:ext cx="83529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atin typeface="Times New Roman" pitchFamily="18" charset="0"/>
                <a:cs typeface="Times New Roman" pitchFamily="18" charset="0"/>
              </a:rPr>
              <a:t>…and </a:t>
            </a:r>
            <a:r>
              <a:rPr lang="en-NZ" sz="3200" dirty="0">
                <a:latin typeface="Times New Roman" pitchFamily="18" charset="0"/>
                <a:cs typeface="Times New Roman" pitchFamily="18" charset="0"/>
              </a:rPr>
              <a:t>when we added equations </a:t>
            </a:r>
            <a:r>
              <a:rPr lang="en-NZ" sz="3200" b="1" dirty="0">
                <a:latin typeface="Times New Roman" pitchFamily="18" charset="0"/>
                <a:cs typeface="Times New Roman" pitchFamily="18" charset="0"/>
                <a:sym typeface="Wingdings"/>
              </a:rPr>
              <a:t></a:t>
            </a:r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NZ" sz="3200" dirty="0">
                <a:latin typeface="Times New Roman" pitchFamily="18" charset="0"/>
                <a:cs typeface="Times New Roman" pitchFamily="18" charset="0"/>
                <a:sym typeface="Wingdings"/>
              </a:rPr>
              <a:t>and </a:t>
            </a:r>
            <a:r>
              <a:rPr lang="en-NZ" sz="3200" b="1" dirty="0">
                <a:latin typeface="Times New Roman" pitchFamily="18" charset="0"/>
                <a:cs typeface="Times New Roman" pitchFamily="18" charset="0"/>
                <a:sym typeface="Wingdings"/>
              </a:rPr>
              <a:t></a:t>
            </a:r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NZ" sz="3200" dirty="0">
                <a:latin typeface="Times New Roman" pitchFamily="18" charset="0"/>
                <a:cs typeface="Times New Roman" pitchFamily="18" charset="0"/>
                <a:sym typeface="Wingdings"/>
              </a:rPr>
              <a:t>we got</a:t>
            </a:r>
          </a:p>
          <a:p>
            <a:r>
              <a:rPr lang="en-NZ" sz="3200" dirty="0">
                <a:latin typeface="Times New Roman" pitchFamily="18" charset="0"/>
                <a:cs typeface="Times New Roman" pitchFamily="18" charset="0"/>
                <a:sym typeface="Wingdings"/>
              </a:rPr>
              <a:t>the </a:t>
            </a:r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equation </a:t>
            </a:r>
            <a:r>
              <a:rPr lang="en-NZ" sz="3200" b="1" i="1" dirty="0">
                <a:latin typeface="Times New Roman" pitchFamily="18" charset="0"/>
                <a:cs typeface="Times New Roman" pitchFamily="18" charset="0"/>
                <a:sym typeface="Wingdings"/>
              </a:rPr>
              <a:t> 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 </a:t>
            </a:r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NZ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y = – </a:t>
            </a:r>
            <a:r>
              <a:rPr lang="en-NZ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3x </a:t>
            </a:r>
            <a:r>
              <a:rPr lang="en-NZ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+ </a:t>
            </a:r>
            <a:r>
              <a:rPr lang="en-NZ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15</a:t>
            </a:r>
            <a:endParaRPr lang="en-NZ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endParaRPr lang="en-NZ" sz="3200" b="1" i="1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Again this is </a:t>
            </a:r>
            <a:r>
              <a:rPr lang="en-NZ" sz="3200" b="1" u="sng" dirty="0">
                <a:latin typeface="Times New Roman" pitchFamily="18" charset="0"/>
                <a:cs typeface="Times New Roman" pitchFamily="18" charset="0"/>
                <a:sym typeface="Wingdings"/>
              </a:rPr>
              <a:t>not</a:t>
            </a:r>
            <a:r>
              <a:rPr lang="en-NZ" sz="3200" dirty="0">
                <a:latin typeface="Times New Roman" pitchFamily="18" charset="0"/>
                <a:cs typeface="Times New Roman" pitchFamily="18" charset="0"/>
                <a:sym typeface="Wingdings"/>
              </a:rPr>
              <a:t> the line of intersection of planes</a:t>
            </a:r>
            <a:r>
              <a:rPr lang="en-NZ" sz="3200" b="1" i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NZ" sz="3200" b="1" dirty="0">
                <a:latin typeface="Times New Roman" pitchFamily="18" charset="0"/>
                <a:cs typeface="Times New Roman" pitchFamily="18" charset="0"/>
                <a:sym typeface="Wingdings"/>
              </a:rPr>
              <a:t></a:t>
            </a:r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NZ" sz="3200" dirty="0">
                <a:latin typeface="Times New Roman" pitchFamily="18" charset="0"/>
                <a:cs typeface="Times New Roman" pitchFamily="18" charset="0"/>
                <a:sym typeface="Wingdings"/>
              </a:rPr>
              <a:t>and </a:t>
            </a:r>
            <a:r>
              <a:rPr lang="en-NZ" sz="3200" b="1" dirty="0">
                <a:latin typeface="Times New Roman" pitchFamily="18" charset="0"/>
                <a:cs typeface="Times New Roman" pitchFamily="18" charset="0"/>
                <a:sym typeface="Wingdings"/>
              </a:rPr>
              <a:t></a:t>
            </a:r>
            <a:endParaRPr lang="en-NZ" sz="3200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endParaRPr lang="en-NZ" sz="3200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As before, </a:t>
            </a:r>
            <a:r>
              <a:rPr lang="en-NZ" sz="3200" dirty="0">
                <a:latin typeface="Times New Roman" pitchFamily="18" charset="0"/>
                <a:cs typeface="Times New Roman" pitchFamily="18" charset="0"/>
                <a:sym typeface="Wingdings"/>
              </a:rPr>
              <a:t>we could say that </a:t>
            </a:r>
            <a:r>
              <a:rPr lang="en-NZ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y = – </a:t>
            </a:r>
            <a:r>
              <a:rPr lang="en-NZ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3x </a:t>
            </a:r>
            <a:r>
              <a:rPr lang="en-NZ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+ </a:t>
            </a:r>
            <a:r>
              <a:rPr lang="en-NZ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15 </a:t>
            </a:r>
            <a:endParaRPr lang="en-NZ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r>
              <a:rPr lang="en-NZ" sz="3200" dirty="0">
                <a:latin typeface="Times New Roman" pitchFamily="18" charset="0"/>
                <a:cs typeface="Times New Roman" pitchFamily="18" charset="0"/>
                <a:sym typeface="Wingdings"/>
              </a:rPr>
              <a:t>is just a line in the </a:t>
            </a:r>
            <a:r>
              <a:rPr lang="en-NZ" sz="3200" b="1" i="1" dirty="0">
                <a:latin typeface="Times New Roman" pitchFamily="18" charset="0"/>
                <a:cs typeface="Times New Roman" pitchFamily="18" charset="0"/>
                <a:sym typeface="Wingdings"/>
              </a:rPr>
              <a:t>x, y </a:t>
            </a:r>
            <a:r>
              <a:rPr lang="en-NZ" sz="3200" dirty="0">
                <a:latin typeface="Times New Roman" pitchFamily="18" charset="0"/>
                <a:cs typeface="Times New Roman" pitchFamily="18" charset="0"/>
                <a:sym typeface="Wingdings"/>
              </a:rPr>
              <a:t>plane with a gradient </a:t>
            </a:r>
            <a:r>
              <a:rPr lang="en-NZ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– </a:t>
            </a:r>
            <a:r>
              <a:rPr lang="en-NZ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3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 </a:t>
            </a:r>
            <a:r>
              <a:rPr lang="en-NZ" sz="3200" dirty="0">
                <a:latin typeface="Times New Roman" pitchFamily="18" charset="0"/>
                <a:cs typeface="Times New Roman" pitchFamily="18" charset="0"/>
                <a:sym typeface="Wingdings"/>
              </a:rPr>
              <a:t>and </a:t>
            </a:r>
            <a:r>
              <a:rPr lang="en-NZ" sz="3200" b="1" i="1" dirty="0">
                <a:latin typeface="Times New Roman" pitchFamily="18" charset="0"/>
                <a:cs typeface="Times New Roman" pitchFamily="18" charset="0"/>
                <a:sym typeface="Wingdings"/>
              </a:rPr>
              <a:t>y</a:t>
            </a:r>
            <a:r>
              <a:rPr lang="en-NZ" sz="3200" dirty="0">
                <a:latin typeface="Times New Roman" pitchFamily="18" charset="0"/>
                <a:cs typeface="Times New Roman" pitchFamily="18" charset="0"/>
                <a:sym typeface="Wingdings"/>
              </a:rPr>
              <a:t> intercept of </a:t>
            </a:r>
            <a:r>
              <a:rPr lang="en-NZ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15.</a:t>
            </a:r>
            <a:endParaRPr lang="en-NZ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4601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16632"/>
            <a:ext cx="806489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latin typeface="Times New Roman" pitchFamily="18" charset="0"/>
                <a:cs typeface="Times New Roman" pitchFamily="18" charset="0"/>
                <a:sym typeface="Wingdings"/>
              </a:rPr>
              <a:t>If we now draw </a:t>
            </a:r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this </a:t>
            </a:r>
            <a:r>
              <a:rPr lang="en-NZ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BLUE</a:t>
            </a:r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NZ" sz="3200" dirty="0">
                <a:latin typeface="Times New Roman" pitchFamily="18" charset="0"/>
                <a:cs typeface="Times New Roman" pitchFamily="18" charset="0"/>
                <a:sym typeface="Wingdings"/>
              </a:rPr>
              <a:t>line </a:t>
            </a:r>
            <a:r>
              <a:rPr lang="en-NZ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y = – </a:t>
            </a:r>
            <a:r>
              <a:rPr lang="en-NZ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3x </a:t>
            </a:r>
            <a:r>
              <a:rPr lang="en-NZ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+ </a:t>
            </a:r>
            <a:r>
              <a:rPr lang="en-NZ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15 </a:t>
            </a:r>
            <a:r>
              <a:rPr lang="en-NZ" sz="3200" dirty="0">
                <a:latin typeface="Times New Roman" pitchFamily="18" charset="0"/>
                <a:cs typeface="Times New Roman" pitchFamily="18" charset="0"/>
                <a:sym typeface="Wingdings"/>
              </a:rPr>
              <a:t>on the </a:t>
            </a:r>
            <a:r>
              <a:rPr lang="en-NZ" sz="3200" b="1" i="1" dirty="0">
                <a:latin typeface="Times New Roman" pitchFamily="18" charset="0"/>
                <a:cs typeface="Times New Roman" pitchFamily="18" charset="0"/>
                <a:sym typeface="Wingdings"/>
              </a:rPr>
              <a:t>x, y </a:t>
            </a:r>
            <a:r>
              <a:rPr lang="en-NZ" sz="3200" dirty="0">
                <a:latin typeface="Times New Roman" pitchFamily="18" charset="0"/>
                <a:cs typeface="Times New Roman" pitchFamily="18" charset="0"/>
                <a:sym typeface="Wingdings"/>
              </a:rPr>
              <a:t>plane, we can see that it is the </a:t>
            </a:r>
            <a:r>
              <a:rPr lang="en-NZ" sz="3200" b="1" u="sng" dirty="0">
                <a:latin typeface="Times New Roman" pitchFamily="18" charset="0"/>
                <a:cs typeface="Times New Roman" pitchFamily="18" charset="0"/>
                <a:sym typeface="Wingdings"/>
              </a:rPr>
              <a:t>projection</a:t>
            </a:r>
            <a:r>
              <a:rPr lang="en-NZ" sz="32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(or shadow) </a:t>
            </a:r>
            <a:r>
              <a:rPr lang="en-NZ" sz="3200" dirty="0">
                <a:latin typeface="Times New Roman" pitchFamily="18" charset="0"/>
                <a:cs typeface="Times New Roman" pitchFamily="18" charset="0"/>
                <a:sym typeface="Wingdings"/>
              </a:rPr>
              <a:t>of the </a:t>
            </a:r>
            <a:r>
              <a:rPr lang="en-NZ" sz="32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TURQUOISE</a:t>
            </a:r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NZ" sz="3200" dirty="0">
                <a:latin typeface="Times New Roman" pitchFamily="18" charset="0"/>
                <a:cs typeface="Times New Roman" pitchFamily="18" charset="0"/>
                <a:sym typeface="Wingdings"/>
              </a:rPr>
              <a:t>line.</a:t>
            </a:r>
            <a:endParaRPr lang="en-NZ" sz="3200" dirty="0">
              <a:latin typeface="Times New Roman" pitchFamily="18" charset="0"/>
              <a:cs typeface="Times New Roman" pitchFamily="18" charset="0"/>
            </a:endParaRPr>
          </a:p>
          <a:p>
            <a:endParaRPr lang="en-NZ" dirty="0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0769" r="25824" b="13720"/>
          <a:stretch/>
        </p:blipFill>
        <p:spPr bwMode="auto">
          <a:xfrm>
            <a:off x="1475656" y="1827404"/>
            <a:ext cx="4896544" cy="43924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3284984"/>
            <a:ext cx="31683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 smtClean="0">
                <a:solidFill>
                  <a:srgbClr val="00B0F0"/>
                </a:solidFill>
              </a:rPr>
              <a:t>TURQUOISE</a:t>
            </a:r>
            <a:r>
              <a:rPr lang="en-NZ" sz="2400" dirty="0" smtClean="0"/>
              <a:t> </a:t>
            </a:r>
            <a:r>
              <a:rPr lang="en-NZ" sz="2400" dirty="0"/>
              <a:t>line is the actual </a:t>
            </a:r>
            <a:r>
              <a:rPr lang="en-NZ" sz="2400" dirty="0" smtClean="0"/>
              <a:t>intersection </a:t>
            </a:r>
            <a:r>
              <a:rPr lang="en-NZ" sz="2400" dirty="0"/>
              <a:t>of </a:t>
            </a:r>
            <a:r>
              <a:rPr lang="en-NZ" sz="2400" dirty="0" smtClean="0"/>
              <a:t>planes </a:t>
            </a:r>
            <a:r>
              <a:rPr lang="en-NZ" sz="2400" dirty="0">
                <a:latin typeface="Times New Roman" pitchFamily="18" charset="0"/>
                <a:cs typeface="Times New Roman" pitchFamily="18" charset="0"/>
                <a:sym typeface="Wingdings"/>
              </a:rPr>
              <a:t> and  </a:t>
            </a:r>
            <a:endParaRPr lang="en-NZ" sz="2400" dirty="0"/>
          </a:p>
          <a:p>
            <a:endParaRPr lang="en-NZ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39752" y="4257093"/>
            <a:ext cx="1296144" cy="10801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43206" y="4762312"/>
            <a:ext cx="269328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rgbClr val="0000CC"/>
                </a:solidFill>
              </a:rPr>
              <a:t>BLUE</a:t>
            </a:r>
            <a:r>
              <a:rPr lang="en-NZ" sz="2400" dirty="0" smtClean="0"/>
              <a:t> </a:t>
            </a:r>
            <a:r>
              <a:rPr lang="en-NZ" sz="2400" dirty="0"/>
              <a:t>line is the projection of the </a:t>
            </a:r>
            <a:r>
              <a:rPr lang="en-NZ" sz="2400" b="1" dirty="0" smtClean="0">
                <a:solidFill>
                  <a:srgbClr val="00B0F0"/>
                </a:solidFill>
              </a:rPr>
              <a:t>TURQUOISE</a:t>
            </a:r>
            <a:r>
              <a:rPr lang="en-NZ" sz="2400" dirty="0" smtClean="0"/>
              <a:t> </a:t>
            </a:r>
            <a:r>
              <a:rPr lang="en-NZ" sz="2400" dirty="0"/>
              <a:t>line onto the </a:t>
            </a:r>
            <a:r>
              <a:rPr lang="en-NZ" sz="2400" i="1" dirty="0">
                <a:latin typeface="Times New Roman" pitchFamily="18" charset="0"/>
                <a:cs typeface="Times New Roman" pitchFamily="18" charset="0"/>
              </a:rPr>
              <a:t>x, y </a:t>
            </a:r>
            <a:r>
              <a:rPr lang="en-NZ" sz="2400" dirty="0"/>
              <a:t>plane.</a:t>
            </a:r>
          </a:p>
          <a:p>
            <a:endParaRPr lang="en-NZ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4067944" y="4517504"/>
            <a:ext cx="2160240" cy="4956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1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94" y="116632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>
                <a:latin typeface="Times New Roman" pitchFamily="18" charset="0"/>
                <a:cs typeface="Times New Roman" pitchFamily="18" charset="0"/>
              </a:rPr>
              <a:t>We notice that the point Q where the </a:t>
            </a:r>
            <a:r>
              <a:rPr lang="en-NZ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ORANGE</a:t>
            </a:r>
            <a:r>
              <a:rPr lang="en-NZ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NZ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BLUE</a:t>
            </a:r>
            <a:r>
              <a:rPr lang="en-NZ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sz="2800" dirty="0" smtClean="0">
                <a:latin typeface="Times New Roman" pitchFamily="18" charset="0"/>
                <a:cs typeface="Times New Roman" pitchFamily="18" charset="0"/>
              </a:rPr>
              <a:t>lines cross, is the </a:t>
            </a:r>
            <a:r>
              <a:rPr lang="en-NZ" sz="2800" b="1" dirty="0" smtClean="0">
                <a:latin typeface="Times New Roman" pitchFamily="18" charset="0"/>
                <a:cs typeface="Times New Roman" pitchFamily="18" charset="0"/>
              </a:rPr>
              <a:t>projection</a:t>
            </a:r>
            <a:r>
              <a:rPr lang="en-NZ" sz="2800" dirty="0" smtClean="0">
                <a:latin typeface="Times New Roman" pitchFamily="18" charset="0"/>
                <a:cs typeface="Times New Roman" pitchFamily="18" charset="0"/>
              </a:rPr>
              <a:t> (or shadow) of the point P which is the point of intersection of the three planes. </a:t>
            </a:r>
            <a:endParaRPr lang="en-N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0878" y="40410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N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5960" y="3789040"/>
            <a:ext cx="428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N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1918" r="26462" b="13984"/>
          <a:stretch/>
        </p:blipFill>
        <p:spPr bwMode="auto">
          <a:xfrm>
            <a:off x="1259632" y="1501627"/>
            <a:ext cx="5832648" cy="4951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39987" y="4043241"/>
            <a:ext cx="382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dirty="0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N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5089" y="3608150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>
                <a:latin typeface="Times New Roman" pitchFamily="18" charset="0"/>
                <a:cs typeface="Times New Roman" pitchFamily="18" charset="0"/>
              </a:rPr>
              <a:t> P</a:t>
            </a:r>
            <a:endParaRPr lang="en-NZ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761133" y="3973706"/>
            <a:ext cx="533624" cy="184666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87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332656"/>
            <a:ext cx="87129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So, to find the intersection point of the 3 planes, </a:t>
            </a:r>
          </a:p>
          <a:p>
            <a:r>
              <a:rPr lang="en-NZ" sz="2800" dirty="0" smtClean="0">
                <a:latin typeface="Times New Roman" pitchFamily="18" charset="0"/>
                <a:cs typeface="Times New Roman" pitchFamily="18" charset="0"/>
              </a:rPr>
              <a:t>we eliminated </a:t>
            </a:r>
            <a:r>
              <a:rPr lang="en-NZ" sz="2800" b="1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NZ" sz="2800" dirty="0" smtClean="0">
                <a:latin typeface="Times New Roman" pitchFamily="18" charset="0"/>
                <a:cs typeface="Times New Roman" pitchFamily="18" charset="0"/>
              </a:rPr>
              <a:t> from equations </a:t>
            </a:r>
            <a:r>
              <a:rPr lang="en-NZ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 and </a:t>
            </a:r>
            <a:r>
              <a:rPr lang="en-NZ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NZ" sz="2800" dirty="0" smtClean="0">
                <a:latin typeface="Times New Roman" pitchFamily="18" charset="0"/>
                <a:cs typeface="Times New Roman" pitchFamily="18" charset="0"/>
              </a:rPr>
              <a:t>to obtain </a:t>
            </a:r>
            <a:r>
              <a:rPr lang="en-NZ" sz="3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y = – ¾x + 6 </a:t>
            </a:r>
            <a:endParaRPr lang="en-NZ" sz="3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NZ" sz="2800" dirty="0" smtClean="0"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NZ" sz="2800" dirty="0">
                <a:latin typeface="Times New Roman" pitchFamily="18" charset="0"/>
                <a:cs typeface="Times New Roman" pitchFamily="18" charset="0"/>
              </a:rPr>
              <a:t>eliminated </a:t>
            </a:r>
            <a:r>
              <a:rPr lang="en-NZ" sz="2800" b="1" i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NZ" sz="2800" dirty="0">
                <a:latin typeface="Times New Roman" pitchFamily="18" charset="0"/>
                <a:cs typeface="Times New Roman" pitchFamily="18" charset="0"/>
              </a:rPr>
              <a:t> from equations </a:t>
            </a:r>
            <a:r>
              <a:rPr lang="en-NZ" sz="2800" dirty="0">
                <a:latin typeface="Times New Roman" pitchFamily="18" charset="0"/>
                <a:cs typeface="Times New Roman" pitchFamily="18" charset="0"/>
                <a:sym typeface="Wingdings"/>
              </a:rPr>
              <a:t> and </a:t>
            </a:r>
            <a:r>
              <a:rPr lang="en-NZ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 </a:t>
            </a:r>
          </a:p>
          <a:p>
            <a:r>
              <a:rPr lang="en-NZ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to obtain </a:t>
            </a:r>
            <a:r>
              <a:rPr lang="en-NZ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y = – 3x + 15 </a:t>
            </a:r>
            <a:endParaRPr lang="en-NZ" sz="3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r>
              <a:rPr lang="en-N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then we solved these two equations to find </a:t>
            </a:r>
            <a:r>
              <a:rPr lang="en-N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x</a:t>
            </a:r>
            <a:r>
              <a:rPr lang="en-N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and </a:t>
            </a:r>
            <a:r>
              <a:rPr lang="en-N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y</a:t>
            </a:r>
            <a:r>
              <a:rPr lang="en-N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</a:p>
          <a:p>
            <a:r>
              <a:rPr lang="en-NZ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</a:p>
          <a:p>
            <a:r>
              <a:rPr lang="en-NZ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This means that, instead of using the </a:t>
            </a:r>
            <a:r>
              <a:rPr lang="en-NZ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actual lines </a:t>
            </a:r>
            <a:r>
              <a:rPr lang="en-NZ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of intersection of the planes, </a:t>
            </a:r>
            <a:r>
              <a:rPr lang="en-NZ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we used the </a:t>
            </a:r>
            <a:r>
              <a:rPr lang="en-NZ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two projected lines of intersection </a:t>
            </a:r>
            <a:r>
              <a:rPr lang="en-NZ" sz="2800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 the  </a:t>
            </a:r>
            <a:r>
              <a:rPr lang="en-NZ" sz="28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x, y </a:t>
            </a:r>
            <a:r>
              <a:rPr lang="en-NZ" sz="2800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plane</a:t>
            </a:r>
            <a:r>
              <a:rPr lang="en-NZ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to find the </a:t>
            </a:r>
            <a:r>
              <a:rPr lang="en-NZ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NZ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NZ" sz="2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NZ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coordinates of the intersection of the three planes. </a:t>
            </a:r>
          </a:p>
          <a:p>
            <a:endParaRPr lang="en-NZ" sz="28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N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Finally we substituted these values into one of the plane equations to find the </a:t>
            </a:r>
            <a:r>
              <a:rPr lang="en-NZ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NZ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value. </a:t>
            </a:r>
            <a:endParaRPr lang="en-NZ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08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757"/>
            <a:ext cx="914400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u="sng" dirty="0" smtClean="0"/>
              <a:t>AFTERMATH:</a:t>
            </a:r>
          </a:p>
          <a:p>
            <a:r>
              <a:rPr lang="en-NZ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sz="2000" b="1" i="1" dirty="0" smtClean="0">
                <a:latin typeface="Times New Roman" pitchFamily="18" charset="0"/>
                <a:cs typeface="Times New Roman" pitchFamily="18" charset="0"/>
              </a:rPr>
              <a:t>    x </a:t>
            </a:r>
            <a:r>
              <a:rPr lang="en-NZ" sz="2000" b="1" i="1" dirty="0">
                <a:latin typeface="Times New Roman" pitchFamily="18" charset="0"/>
                <a:cs typeface="Times New Roman" pitchFamily="18" charset="0"/>
              </a:rPr>
              <a:t>+ 2y + z = 14      </a:t>
            </a:r>
            <a:r>
              <a:rPr lang="en-NZ" sz="2000" b="1" i="1" dirty="0">
                <a:latin typeface="Times New Roman" pitchFamily="18" charset="0"/>
                <a:cs typeface="Times New Roman" pitchFamily="18" charset="0"/>
                <a:sym typeface="Wingdings"/>
              </a:rPr>
              <a:t></a:t>
            </a:r>
            <a:endParaRPr lang="en-NZ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NZ" sz="2000" b="1" i="1" dirty="0">
                <a:latin typeface="Times New Roman" pitchFamily="18" charset="0"/>
                <a:cs typeface="Times New Roman" pitchFamily="18" charset="0"/>
              </a:rPr>
              <a:t>  2x + 2y – z = 10      </a:t>
            </a:r>
            <a:r>
              <a:rPr lang="en-NZ" sz="2000" b="1" i="1" dirty="0">
                <a:latin typeface="Times New Roman" pitchFamily="18" charset="0"/>
                <a:cs typeface="Times New Roman" pitchFamily="18" charset="0"/>
                <a:sym typeface="Wingdings"/>
              </a:rPr>
              <a:t></a:t>
            </a:r>
            <a:endParaRPr lang="en-NZ" sz="20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NZ" sz="2000" b="1" i="1" dirty="0">
                <a:latin typeface="Times New Roman" pitchFamily="18" charset="0"/>
                <a:cs typeface="Times New Roman" pitchFamily="18" charset="0"/>
              </a:rPr>
              <a:t>    x –  y  + z = 5        </a:t>
            </a:r>
            <a:r>
              <a:rPr lang="en-NZ" sz="20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</a:t>
            </a:r>
          </a:p>
          <a:p>
            <a:r>
              <a:rPr lang="en-NZ" sz="24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In the presentation, I eliminated </a:t>
            </a:r>
            <a:r>
              <a:rPr lang="en-N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z</a:t>
            </a:r>
            <a:r>
              <a:rPr lang="en-NZ" sz="24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from the  above equations to produce the  projections of the actual lines of intersection of the planes onto </a:t>
            </a:r>
            <a:r>
              <a:rPr lang="en-NZ" sz="2400" b="1" i="1" dirty="0">
                <a:latin typeface="Times New Roman" pitchFamily="18" charset="0"/>
                <a:cs typeface="Times New Roman" pitchFamily="18" charset="0"/>
                <a:sym typeface="Wingdings"/>
              </a:rPr>
              <a:t>the </a:t>
            </a:r>
            <a:r>
              <a:rPr lang="en-N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x , y</a:t>
            </a:r>
            <a:r>
              <a:rPr lang="en-NZ" sz="24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plane.</a:t>
            </a:r>
          </a:p>
          <a:p>
            <a:r>
              <a:rPr lang="en-NZ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If I had chosen to eliminate </a:t>
            </a:r>
            <a:r>
              <a:rPr lang="en-N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y</a:t>
            </a:r>
            <a:r>
              <a:rPr lang="en-NZ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I would have obtained the equations:</a:t>
            </a:r>
          </a:p>
          <a:p>
            <a:r>
              <a:rPr lang="en-NZ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z = </a:t>
            </a:r>
            <a:r>
              <a:rPr lang="en-NZ" sz="24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x</a:t>
            </a:r>
            <a:r>
              <a:rPr lang="en-NZ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+ 2   and   z = - 4x + 20   </a:t>
            </a:r>
          </a:p>
          <a:p>
            <a:r>
              <a:rPr lang="en-NZ" sz="24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NZ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   2</a:t>
            </a:r>
          </a:p>
          <a:p>
            <a:r>
              <a:rPr lang="en-NZ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These would have been the projections actual lines of intersection onto the </a:t>
            </a:r>
            <a:r>
              <a:rPr lang="en-N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x, z </a:t>
            </a:r>
            <a:r>
              <a:rPr lang="en-NZ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plane.</a:t>
            </a:r>
          </a:p>
          <a:p>
            <a:r>
              <a:rPr lang="en-N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</a:t>
            </a:r>
            <a:r>
              <a:rPr lang="en-NZ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If I had chosen to eliminate </a:t>
            </a:r>
            <a:r>
              <a:rPr lang="en-N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x</a:t>
            </a:r>
            <a:r>
              <a:rPr lang="en-N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, </a:t>
            </a:r>
            <a:r>
              <a:rPr lang="en-NZ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I would have obtained the equations:</a:t>
            </a:r>
          </a:p>
          <a:p>
            <a:r>
              <a:rPr lang="en-NZ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z </a:t>
            </a:r>
            <a:r>
              <a:rPr lang="en-N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= -</a:t>
            </a:r>
            <a:r>
              <a:rPr lang="en-NZ" sz="2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2 </a:t>
            </a:r>
            <a:r>
              <a:rPr lang="en-N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y </a:t>
            </a:r>
            <a:r>
              <a:rPr lang="en-NZ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+ </a:t>
            </a:r>
            <a:r>
              <a:rPr lang="en-N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6   </a:t>
            </a:r>
            <a:r>
              <a:rPr lang="en-NZ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and   z = </a:t>
            </a:r>
            <a:r>
              <a:rPr lang="en-NZ" sz="24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4 </a:t>
            </a:r>
            <a:r>
              <a:rPr lang="en-N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y</a:t>
            </a:r>
            <a:endParaRPr lang="en-NZ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r>
              <a:rPr lang="en-NZ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   </a:t>
            </a:r>
            <a:r>
              <a:rPr lang="en-NZ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3                            3</a:t>
            </a:r>
            <a:endParaRPr lang="en-NZ" sz="24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r>
              <a:rPr lang="en-NZ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These would have been the projections actual lines of intersection onto the </a:t>
            </a:r>
            <a:r>
              <a:rPr lang="en-N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y, </a:t>
            </a:r>
            <a:r>
              <a:rPr lang="en-NZ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z </a:t>
            </a:r>
            <a:r>
              <a:rPr lang="en-NZ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plane.</a:t>
            </a:r>
          </a:p>
          <a:p>
            <a:r>
              <a:rPr lang="en-NZ" sz="2400" b="1" i="1" dirty="0">
                <a:latin typeface="Times New Roman" pitchFamily="18" charset="0"/>
                <a:cs typeface="Times New Roman" pitchFamily="18" charset="0"/>
                <a:sym typeface="Wingdings"/>
              </a:rPr>
              <a:t>  </a:t>
            </a:r>
            <a:endParaRPr lang="en-NZ" sz="2400" dirty="0"/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98705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678" y="24114"/>
            <a:ext cx="8856984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>
                <a:latin typeface="Times New Roman" pitchFamily="18" charset="0"/>
                <a:cs typeface="Times New Roman" pitchFamily="18" charset="0"/>
              </a:rPr>
              <a:t>Consider the 3 planes given by the following equations:</a:t>
            </a:r>
          </a:p>
          <a:p>
            <a:endParaRPr lang="en-NZ" dirty="0" smtClean="0"/>
          </a:p>
          <a:p>
            <a:endParaRPr lang="en-NZ" dirty="0"/>
          </a:p>
          <a:p>
            <a:r>
              <a:rPr lang="en-NZ" sz="3200" b="1" i="1" dirty="0" smtClean="0">
                <a:latin typeface="Times New Roman" pitchFamily="18" charset="0"/>
                <a:cs typeface="Times New Roman" pitchFamily="18" charset="0"/>
              </a:rPr>
              <a:t>    x + 2y + z = 14       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     </a:t>
            </a:r>
            <a:endParaRPr lang="en-NZ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NZ" sz="32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NZ" sz="32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NZ" sz="32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</a:p>
          <a:p>
            <a:r>
              <a:rPr lang="en-NZ" sz="3200" b="1" i="1" dirty="0" smtClean="0">
                <a:latin typeface="Times New Roman" pitchFamily="18" charset="0"/>
                <a:cs typeface="Times New Roman" pitchFamily="18" charset="0"/>
              </a:rPr>
              <a:t>2x + 2y – z = 10       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                  </a:t>
            </a:r>
            <a:endParaRPr lang="en-NZ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NZ" sz="32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NZ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NZ" sz="32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</a:p>
          <a:p>
            <a:r>
              <a:rPr lang="en-NZ" sz="3200" b="1" i="1" dirty="0" smtClean="0">
                <a:latin typeface="Times New Roman" pitchFamily="18" charset="0"/>
                <a:cs typeface="Times New Roman" pitchFamily="18" charset="0"/>
              </a:rPr>
              <a:t>   x –  y  + z = 5        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</a:t>
            </a:r>
            <a:endParaRPr lang="en-NZ" sz="3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N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NZ" sz="2800" b="1" dirty="0" smtClean="0">
                <a:latin typeface="Times New Roman" pitchFamily="18" charset="0"/>
                <a:cs typeface="Times New Roman" pitchFamily="18" charset="0"/>
              </a:rPr>
              <a:t>The traditional way to “solve” these simultaneous equations is as follows…..</a:t>
            </a:r>
            <a:endParaRPr lang="en-NZ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32967" t="5220" r="28084" b="15109"/>
          <a:stretch/>
        </p:blipFill>
        <p:spPr bwMode="auto">
          <a:xfrm>
            <a:off x="5688330" y="548680"/>
            <a:ext cx="1619974" cy="1656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/>
          <a:srcRect l="35093" t="7692" r="28882" b="15385"/>
          <a:stretch/>
        </p:blipFill>
        <p:spPr bwMode="auto">
          <a:xfrm>
            <a:off x="5703960" y="2405454"/>
            <a:ext cx="1619974" cy="17148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34163" t="6868" r="28882" b="14835"/>
          <a:stretch/>
        </p:blipFill>
        <p:spPr bwMode="auto">
          <a:xfrm>
            <a:off x="5703960" y="4157625"/>
            <a:ext cx="1657765" cy="1647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308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/>
          <a:srcRect l="32045" t="2904" r="27612" b="13984"/>
          <a:stretch/>
        </p:blipFill>
        <p:spPr bwMode="auto">
          <a:xfrm>
            <a:off x="899592" y="0"/>
            <a:ext cx="6768752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923928" y="3284984"/>
            <a:ext cx="1008112" cy="144016"/>
          </a:xfrm>
          <a:prstGeom prst="straightConnector1">
            <a:avLst/>
          </a:prstGeom>
          <a:ln w="5715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851920" y="3284984"/>
            <a:ext cx="0" cy="201622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923928" y="3284984"/>
            <a:ext cx="1584176" cy="72008"/>
          </a:xfrm>
          <a:prstGeom prst="straightConnector1">
            <a:avLst/>
          </a:prstGeom>
          <a:ln w="28575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69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404664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 consider the case where the three planes cross in three parallel lines forming a triangular prism shape.</a:t>
            </a:r>
            <a:endParaRPr lang="en-N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65567" y="2165999"/>
            <a:ext cx="3816424" cy="2883222"/>
            <a:chOff x="534010" y="0"/>
            <a:chExt cx="3066888" cy="2246240"/>
          </a:xfrm>
        </p:grpSpPr>
        <p:sp>
          <p:nvSpPr>
            <p:cNvPr id="12" name="Parallelogram 11"/>
            <p:cNvSpPr/>
            <p:nvPr/>
          </p:nvSpPr>
          <p:spPr>
            <a:xfrm rot="14168758">
              <a:off x="1386231" y="558605"/>
              <a:ext cx="2246240" cy="1129030"/>
            </a:xfrm>
            <a:prstGeom prst="parallelogram">
              <a:avLst>
                <a:gd name="adj" fmla="val 278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NZ"/>
            </a:p>
          </p:txBody>
        </p:sp>
        <p:sp>
          <p:nvSpPr>
            <p:cNvPr id="13" name="Isosceles Triangle 12"/>
            <p:cNvSpPr/>
            <p:nvPr/>
          </p:nvSpPr>
          <p:spPr>
            <a:xfrm rot="21438011">
              <a:off x="534010" y="496426"/>
              <a:ext cx="1917700" cy="1666875"/>
            </a:xfrm>
            <a:prstGeom prst="triangle">
              <a:avLst>
                <a:gd name="adj" fmla="val 4866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NZ"/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599847" y="1608337"/>
              <a:ext cx="1542973" cy="59880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2487168" y="1732695"/>
              <a:ext cx="1113730" cy="38039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1419149" y="152612"/>
              <a:ext cx="1113155" cy="380365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549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0989" y="188640"/>
            <a:ext cx="7848872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equations are a typical example:</a:t>
            </a:r>
          </a:p>
          <a:p>
            <a:endParaRPr lang="en-N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x + 2y + z = 14        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</a:t>
            </a:r>
            <a:endParaRPr lang="en-NZ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2x + 2y – z = 10        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</a:t>
            </a:r>
            <a:endParaRPr lang="en-NZ" sz="3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4x + 6y + z = 30</a:t>
            </a:r>
            <a:r>
              <a:rPr lang="en-NZ" sz="3200" b="1" i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   </a:t>
            </a:r>
          </a:p>
          <a:p>
            <a:endParaRPr lang="en-NZ" sz="3200" b="1" i="1" dirty="0" smtClean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 +  produces 3x + 4y = 24 </a:t>
            </a:r>
          </a:p>
          <a:p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 + </a:t>
            </a:r>
            <a:r>
              <a:rPr lang="en-NZ" sz="3200" b="1" i="1" dirty="0">
                <a:latin typeface="Times New Roman" pitchFamily="18" charset="0"/>
                <a:cs typeface="Times New Roman" pitchFamily="18" charset="0"/>
                <a:sym typeface="Wingdings"/>
              </a:rPr>
              <a:t>produces 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3x </a:t>
            </a:r>
            <a:r>
              <a:rPr lang="en-NZ" sz="3200" b="1" i="1" dirty="0">
                <a:latin typeface="Times New Roman" pitchFamily="18" charset="0"/>
                <a:cs typeface="Times New Roman" pitchFamily="18" charset="0"/>
                <a:sym typeface="Wingdings"/>
              </a:rPr>
              <a:t>+ 4y = 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20  (dividing by 2)</a:t>
            </a:r>
            <a:endParaRPr lang="en-NZ" sz="3200" b="1" i="1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 </a:t>
            </a:r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 produces 3x </a:t>
            </a:r>
            <a:r>
              <a:rPr lang="en-NZ" sz="3200" b="1" i="1" dirty="0">
                <a:latin typeface="Times New Roman" pitchFamily="18" charset="0"/>
                <a:cs typeface="Times New Roman" pitchFamily="18" charset="0"/>
                <a:sym typeface="Wingdings"/>
              </a:rPr>
              <a:t>+ 4y = 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16  </a:t>
            </a:r>
          </a:p>
          <a:p>
            <a:endParaRPr lang="en-NZ" sz="3200" b="1" i="1" dirty="0" smtClean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These, of course are not the actual lines of intersection of the pairs of planes. </a:t>
            </a:r>
          </a:p>
          <a:p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They are </a:t>
            </a:r>
            <a:r>
              <a:rPr lang="en-NZ" sz="3200" b="1" i="1" u="sng" dirty="0" smtClean="0">
                <a:latin typeface="Times New Roman" pitchFamily="18" charset="0"/>
                <a:cs typeface="Times New Roman" pitchFamily="18" charset="0"/>
                <a:sym typeface="Wingdings"/>
              </a:rPr>
              <a:t>their projections on the x, y plane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  <a:endParaRPr lang="en-NZ" sz="3200" b="1" i="1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endParaRPr lang="en-NZ" sz="3200" b="1" i="1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endParaRPr lang="en-NZ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5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0565" r="34662" b="1666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18864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Here are the 3 planes:</a:t>
            </a:r>
            <a:endParaRPr lang="en-NZ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668344" y="2708920"/>
            <a:ext cx="432048" cy="936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380312" y="2708920"/>
            <a:ext cx="288032" cy="5442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7380312" y="3284984"/>
            <a:ext cx="720080" cy="3918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63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9899" r="34663" b="16399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After taking away the planes we see the actual  parallel lines of intersection of the pairs of planes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685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0011" r="35216" b="16139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The </a:t>
            </a:r>
            <a:r>
              <a:rPr lang="en-NZ" b="1" dirty="0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en-NZ" dirty="0" smtClean="0"/>
              <a:t> line is the projection of the </a:t>
            </a:r>
            <a:r>
              <a:rPr lang="en-NZ" b="1" dirty="0" smtClean="0">
                <a:solidFill>
                  <a:srgbClr val="00B050"/>
                </a:solidFill>
              </a:rPr>
              <a:t>GREEN</a:t>
            </a:r>
            <a:r>
              <a:rPr lang="en-NZ" dirty="0" smtClean="0"/>
              <a:t> line onto the x, y plane. </a:t>
            </a:r>
          </a:p>
          <a:p>
            <a:r>
              <a:rPr lang="en-NZ" dirty="0" smtClean="0"/>
              <a:t>Its  equation is  3x + 4y = 24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0599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9568" r="33001" b="17701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16632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The </a:t>
            </a:r>
            <a:r>
              <a:rPr lang="en-NZ" b="1" dirty="0" smtClean="0">
                <a:solidFill>
                  <a:srgbClr val="00B0F0"/>
                </a:solidFill>
              </a:rPr>
              <a:t>TURQUOISE</a:t>
            </a:r>
            <a:r>
              <a:rPr lang="en-NZ" dirty="0" smtClean="0"/>
              <a:t> line is the projection of the </a:t>
            </a:r>
            <a:r>
              <a:rPr lang="en-NZ" b="1" dirty="0" smtClean="0">
                <a:solidFill>
                  <a:srgbClr val="0000CC"/>
                </a:solidFill>
              </a:rPr>
              <a:t>BLUE</a:t>
            </a:r>
            <a:r>
              <a:rPr lang="en-NZ" dirty="0" smtClean="0"/>
              <a:t> line onto the x, y plane.</a:t>
            </a:r>
          </a:p>
          <a:p>
            <a:r>
              <a:rPr lang="en-NZ" dirty="0" smtClean="0"/>
              <a:t>Its equation is 3x + 4y = 20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6591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8239" r="34109" b="16399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88640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The </a:t>
            </a:r>
            <a:r>
              <a:rPr lang="en-NZ" b="1" dirty="0" smtClean="0">
                <a:solidFill>
                  <a:schemeClr val="accent6">
                    <a:lumMod val="50000"/>
                  </a:schemeClr>
                </a:solidFill>
              </a:rPr>
              <a:t>BROWN</a:t>
            </a:r>
            <a:r>
              <a:rPr lang="en-NZ" dirty="0" smtClean="0"/>
              <a:t> line is the projection of the </a:t>
            </a:r>
            <a:r>
              <a:rPr lang="en-NZ" b="1" dirty="0" smtClean="0">
                <a:solidFill>
                  <a:srgbClr val="FF0000"/>
                </a:solidFill>
              </a:rPr>
              <a:t>RED</a:t>
            </a:r>
            <a:r>
              <a:rPr lang="en-NZ" dirty="0" smtClean="0"/>
              <a:t> line onto the x, y plane.</a:t>
            </a:r>
          </a:p>
          <a:p>
            <a:r>
              <a:rPr lang="en-NZ" dirty="0" smtClean="0"/>
              <a:t>Its equation is 3x + 4y = 16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3684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1008" r="30344" b="1561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Rotating the picture makes this clearer.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6841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0343" r="31008" b="1770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1942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32656"/>
            <a:ext cx="878497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i="1" dirty="0" smtClean="0">
                <a:latin typeface="Times New Roman" pitchFamily="18" charset="0"/>
                <a:cs typeface="Times New Roman" pitchFamily="18" charset="0"/>
              </a:rPr>
              <a:t>    x + 2y + z = 14      </a:t>
            </a:r>
            <a:r>
              <a:rPr lang="en-NZ" sz="24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</a:t>
            </a:r>
            <a:endParaRPr lang="en-N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NZ" sz="2400" b="1" i="1" dirty="0" smtClean="0">
                <a:latin typeface="Times New Roman" pitchFamily="18" charset="0"/>
                <a:cs typeface="Times New Roman" pitchFamily="18" charset="0"/>
              </a:rPr>
              <a:t>  2x + 2y – z = 10      </a:t>
            </a:r>
            <a:r>
              <a:rPr lang="en-NZ" sz="24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</a:t>
            </a:r>
            <a:endParaRPr lang="en-N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NZ" sz="2400" b="1" i="1" dirty="0" smtClean="0">
                <a:latin typeface="Times New Roman" pitchFamily="18" charset="0"/>
                <a:cs typeface="Times New Roman" pitchFamily="18" charset="0"/>
              </a:rPr>
              <a:t>    x –  y  + z = 5        </a:t>
            </a:r>
            <a:r>
              <a:rPr lang="en-NZ" sz="24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</a:t>
            </a:r>
            <a:endParaRPr lang="en-NZ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NZ" dirty="0" smtClean="0"/>
          </a:p>
          <a:p>
            <a:r>
              <a:rPr lang="en-NZ" sz="2400" dirty="0" smtClean="0">
                <a:latin typeface="Times New Roman" pitchFamily="18" charset="0"/>
                <a:cs typeface="Times New Roman" pitchFamily="18" charset="0"/>
              </a:rPr>
              <a:t>Adding equations </a:t>
            </a:r>
            <a:r>
              <a:rPr lang="en-NZ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 and  we get   </a:t>
            </a:r>
            <a:r>
              <a:rPr lang="en-NZ" sz="24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3x + 4y = 24</a:t>
            </a:r>
          </a:p>
          <a:p>
            <a:r>
              <a:rPr lang="en-NZ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NZ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                                                   so that    </a:t>
            </a:r>
            <a:r>
              <a:rPr lang="en-NZ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y </a:t>
            </a:r>
            <a:r>
              <a:rPr lang="en-NZ" sz="3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= – ¾x + 6 </a:t>
            </a:r>
            <a:r>
              <a:rPr lang="en-NZ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 </a:t>
            </a:r>
            <a:r>
              <a:rPr lang="en-NZ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</a:t>
            </a:r>
          </a:p>
          <a:p>
            <a:r>
              <a:rPr lang="en-NZ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                                                                              </a:t>
            </a:r>
            <a:r>
              <a:rPr lang="en-NZ" sz="24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endParaRPr lang="en-NZ" sz="2400" dirty="0" smtClean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r>
              <a:rPr lang="en-NZ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Adding </a:t>
            </a:r>
            <a:r>
              <a:rPr lang="en-NZ" sz="2400" dirty="0">
                <a:latin typeface="Times New Roman" pitchFamily="18" charset="0"/>
                <a:cs typeface="Times New Roman" pitchFamily="18" charset="0"/>
                <a:sym typeface="Wingdings"/>
              </a:rPr>
              <a:t>equations  </a:t>
            </a:r>
            <a:r>
              <a:rPr lang="en-NZ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from  we get  3</a:t>
            </a:r>
            <a:r>
              <a:rPr lang="en-NZ" sz="24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x + y = 15 </a:t>
            </a:r>
          </a:p>
          <a:p>
            <a:r>
              <a:rPr lang="en-NZ" sz="2400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NZ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                                                  so that    </a:t>
            </a:r>
            <a:r>
              <a:rPr lang="en-NZ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y = – 3x + 15     </a:t>
            </a:r>
            <a:endParaRPr lang="en-NZ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endParaRPr lang="en-NZ" sz="2400" dirty="0" smtClean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r>
              <a:rPr lang="en-NZ" sz="2400" dirty="0" smtClean="0">
                <a:latin typeface="Times New Roman" pitchFamily="18" charset="0"/>
                <a:cs typeface="Times New Roman" pitchFamily="18" charset="0"/>
                <a:sym typeface="Wingdings"/>
              </a:rPr>
              <a:t>Solving  and  we get  </a:t>
            </a:r>
            <a:r>
              <a:rPr lang="en-NZ" sz="2400" b="1" i="1" dirty="0">
                <a:latin typeface="Times New Roman" pitchFamily="18" charset="0"/>
                <a:cs typeface="Times New Roman" pitchFamily="18" charset="0"/>
                <a:sym typeface="Wingdings"/>
              </a:rPr>
              <a:t>– ¾</a:t>
            </a:r>
            <a:r>
              <a:rPr lang="en-NZ" sz="24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x + 6  = – 3x + 15 </a:t>
            </a:r>
          </a:p>
          <a:p>
            <a:r>
              <a:rPr lang="en-NZ" sz="24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                                       – 3x + 24 = – 12x + 60</a:t>
            </a:r>
          </a:p>
          <a:p>
            <a:r>
              <a:rPr lang="en-NZ" sz="2400" b="1" i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NZ" sz="24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                                                 9x = 36</a:t>
            </a:r>
          </a:p>
          <a:p>
            <a:r>
              <a:rPr lang="en-NZ" sz="2400" b="1" i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NZ" sz="24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                                                   x = 4</a:t>
            </a:r>
          </a:p>
          <a:p>
            <a:r>
              <a:rPr lang="en-NZ" sz="2400" b="1" i="1" dirty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NZ" sz="24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                            subs </a:t>
            </a:r>
            <a:r>
              <a:rPr lang="en-NZ" sz="2400" b="1" i="1" dirty="0">
                <a:latin typeface="Times New Roman" pitchFamily="18" charset="0"/>
                <a:cs typeface="Times New Roman" pitchFamily="18" charset="0"/>
                <a:sym typeface="Wingdings"/>
              </a:rPr>
              <a:t>in  </a:t>
            </a:r>
            <a:r>
              <a:rPr lang="en-NZ" sz="24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so  y = 3  </a:t>
            </a:r>
          </a:p>
          <a:p>
            <a:r>
              <a:rPr lang="en-NZ" sz="24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                and subs in </a:t>
            </a:r>
            <a:r>
              <a:rPr lang="en-NZ" sz="2400" dirty="0">
                <a:latin typeface="Times New Roman" pitchFamily="18" charset="0"/>
                <a:cs typeface="Times New Roman" pitchFamily="18" charset="0"/>
                <a:sym typeface="Wingdings"/>
              </a:rPr>
              <a:t></a:t>
            </a:r>
            <a:r>
              <a:rPr lang="en-NZ" sz="24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we get  z = 4</a:t>
            </a:r>
          </a:p>
          <a:p>
            <a:r>
              <a:rPr lang="en-NZ" sz="24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The intersection point is (4, 3, 4)</a:t>
            </a:r>
            <a:endParaRPr lang="en-NZ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5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332656"/>
            <a:ext cx="79928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/>
              <a:t>In this case, a linear combination of equations </a:t>
            </a:r>
            <a:r>
              <a:rPr lang="en-NZ" sz="3200" b="1" i="1" dirty="0">
                <a:latin typeface="Times New Roman" pitchFamily="18" charset="0"/>
                <a:cs typeface="Times New Roman" pitchFamily="18" charset="0"/>
                <a:sym typeface="Wingdings"/>
              </a:rPr>
              <a:t> 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and </a:t>
            </a:r>
            <a:r>
              <a:rPr lang="en-NZ" sz="3200" b="1" i="1" dirty="0">
                <a:latin typeface="Times New Roman" pitchFamily="18" charset="0"/>
                <a:cs typeface="Times New Roman" pitchFamily="18" charset="0"/>
                <a:sym typeface="Wingdings"/>
              </a:rPr>
              <a:t> 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NZ" sz="3200" dirty="0" smtClean="0"/>
              <a:t>produced an equation with the same coefficients as equation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  but with a different constant term.</a:t>
            </a:r>
            <a:r>
              <a:rPr lang="en-NZ" sz="3200" dirty="0" smtClean="0"/>
              <a:t> </a:t>
            </a:r>
          </a:p>
          <a:p>
            <a:r>
              <a:rPr lang="en-N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+ 2y + z = 14        </a:t>
            </a:r>
            <a:r>
              <a:rPr lang="en-NZ" sz="3200" b="1" i="1" dirty="0">
                <a:latin typeface="Times New Roman" pitchFamily="18" charset="0"/>
                <a:cs typeface="Times New Roman" pitchFamily="18" charset="0"/>
                <a:sym typeface="Wingdings"/>
              </a:rPr>
              <a:t></a:t>
            </a:r>
            <a:endParaRPr lang="en-NZ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 + 2y – z = 10      </a:t>
            </a:r>
            <a:r>
              <a:rPr lang="en-NZ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</a:t>
            </a:r>
            <a:endParaRPr lang="en-NZ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NZ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4x + 6y + z = </a:t>
            </a:r>
            <a:r>
              <a:rPr lang="en-NZ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NZ" sz="3200" b="1" i="1" dirty="0">
                <a:latin typeface="Times New Roman" pitchFamily="18" charset="0"/>
                <a:cs typeface="Times New Roman" pitchFamily="18" charset="0"/>
                <a:sym typeface="Wingdings"/>
              </a:rPr>
              <a:t>       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</a:t>
            </a:r>
            <a:endParaRPr lang="en-NZ" sz="3200" dirty="0"/>
          </a:p>
          <a:p>
            <a:endParaRPr lang="en-NZ" sz="3200" dirty="0" smtClean="0"/>
          </a:p>
          <a:p>
            <a:r>
              <a:rPr lang="en-NZ" sz="3200" b="1" dirty="0" smtClean="0"/>
              <a:t>(</a:t>
            </a:r>
            <a:r>
              <a:rPr lang="en-NZ" sz="3200" dirty="0" smtClean="0"/>
              <a:t>In </a:t>
            </a:r>
            <a:r>
              <a:rPr lang="en-NZ" sz="3200" dirty="0" smtClean="0"/>
              <a:t>fact </a:t>
            </a:r>
            <a:r>
              <a:rPr lang="en-NZ" sz="3200" dirty="0" smtClean="0"/>
              <a:t>2×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  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+  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produces 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4x + 6y + z = </a:t>
            </a:r>
            <a:r>
              <a:rPr lang="en-NZ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38)</a:t>
            </a:r>
            <a:endParaRPr lang="en-NZ" sz="32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r>
              <a:rPr lang="en-NZ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We say that the planes intersect in 3 parallel </a:t>
            </a:r>
            <a:r>
              <a:rPr lang="en-NZ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lines. </a:t>
            </a:r>
            <a:r>
              <a:rPr lang="en-NZ" sz="3200" b="1" i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But </a:t>
            </a:r>
            <a:r>
              <a:rPr lang="en-NZ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the line equations we found were the </a:t>
            </a:r>
            <a:r>
              <a:rPr lang="en-NZ" sz="3200" b="1" i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projections</a:t>
            </a:r>
            <a:r>
              <a:rPr lang="en-NZ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of those lines on the x, y plane.</a:t>
            </a:r>
            <a:endParaRPr lang="en-NZ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0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If we did use the exact linear combination of </a:t>
            </a:r>
            <a:r>
              <a:rPr lang="en-NZ" sz="2800" dirty="0"/>
              <a:t>2×</a:t>
            </a:r>
            <a:r>
              <a:rPr lang="en-NZ" sz="2800" b="1" i="1" dirty="0">
                <a:latin typeface="Times New Roman" pitchFamily="18" charset="0"/>
                <a:cs typeface="Times New Roman" pitchFamily="18" charset="0"/>
                <a:sym typeface="Wingdings"/>
              </a:rPr>
              <a:t>  + </a:t>
            </a:r>
            <a:r>
              <a:rPr lang="en-NZ" sz="2800" dirty="0" smtClean="0"/>
              <a:t> </a:t>
            </a:r>
          </a:p>
          <a:p>
            <a:r>
              <a:rPr lang="en-NZ" sz="2800" dirty="0" smtClean="0"/>
              <a:t>the planes would  all intersect along the same line. </a:t>
            </a:r>
            <a:endParaRPr lang="en-NZ" sz="28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27513" r="32286" b="16684"/>
          <a:stretch/>
        </p:blipFill>
        <p:spPr bwMode="auto">
          <a:xfrm>
            <a:off x="1259632" y="1214756"/>
            <a:ext cx="5832647" cy="53825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424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29020" r="29900" b="14911"/>
          <a:stretch/>
        </p:blipFill>
        <p:spPr bwMode="auto">
          <a:xfrm>
            <a:off x="539552" y="1"/>
            <a:ext cx="792088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741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08" y="260648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atin typeface="Times New Roman" pitchFamily="18" charset="0"/>
                <a:cs typeface="Times New Roman" pitchFamily="18" charset="0"/>
              </a:rPr>
              <a:t>This diagram shows the three planes, the intersection point (4, 3, 4) and the lines of intersection of the three planes.</a:t>
            </a:r>
            <a:endParaRPr lang="en-NZ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0258" r="25696" b="14776"/>
          <a:stretch/>
        </p:blipFill>
        <p:spPr bwMode="auto">
          <a:xfrm>
            <a:off x="1763688" y="1785384"/>
            <a:ext cx="5256584" cy="4811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7913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848" y="332656"/>
            <a:ext cx="87129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atin typeface="Times New Roman" pitchFamily="18" charset="0"/>
                <a:cs typeface="Times New Roman" pitchFamily="18" charset="0"/>
              </a:rPr>
              <a:t>This diagram shows the lines of intersection of  each pair of planes without the planes themselves.</a:t>
            </a:r>
            <a:endParaRPr lang="en-NZ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0002" r="29143" b="14776"/>
          <a:stretch/>
        </p:blipFill>
        <p:spPr bwMode="auto">
          <a:xfrm>
            <a:off x="1835696" y="1772816"/>
            <a:ext cx="4968552" cy="48091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154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>
                <a:latin typeface="Times New Roman" pitchFamily="18" charset="0"/>
                <a:cs typeface="Times New Roman" pitchFamily="18" charset="0"/>
              </a:rPr>
              <a:t>We will just consider TWO of the lines of intersection.</a:t>
            </a:r>
          </a:p>
          <a:p>
            <a:r>
              <a:rPr lang="en-NZ" sz="28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N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NZ" sz="2800" dirty="0" smtClean="0">
                <a:latin typeface="Times New Roman" pitchFamily="18" charset="0"/>
                <a:cs typeface="Times New Roman" pitchFamily="18" charset="0"/>
              </a:rPr>
              <a:t> line is the intersection of planes </a:t>
            </a:r>
            <a:r>
              <a:rPr lang="en-NZ" sz="28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  </a:t>
            </a:r>
            <a:r>
              <a:rPr lang="en-NZ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and</a:t>
            </a:r>
            <a:r>
              <a:rPr lang="en-NZ" sz="28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</a:t>
            </a:r>
          </a:p>
          <a:p>
            <a:r>
              <a:rPr lang="en-NZ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The </a:t>
            </a:r>
            <a:r>
              <a:rPr lang="en-NZ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TURQUOISE</a:t>
            </a:r>
            <a:r>
              <a:rPr lang="en-NZ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line is the intersection of planes </a:t>
            </a:r>
            <a:r>
              <a:rPr lang="en-NZ" sz="28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 </a:t>
            </a:r>
            <a:r>
              <a:rPr lang="en-NZ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and</a:t>
            </a:r>
            <a:r>
              <a:rPr lang="en-NZ" sz="28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NZ" sz="2800" b="1" i="1" dirty="0">
                <a:latin typeface="Times New Roman" pitchFamily="18" charset="0"/>
                <a:cs typeface="Times New Roman" pitchFamily="18" charset="0"/>
                <a:sym typeface="Wingdings"/>
              </a:rPr>
              <a:t></a:t>
            </a:r>
            <a:endParaRPr lang="en-N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6937" r="26505" b="14776"/>
          <a:stretch/>
        </p:blipFill>
        <p:spPr bwMode="auto">
          <a:xfrm>
            <a:off x="1547664" y="1844824"/>
            <a:ext cx="5616624" cy="46636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43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33577" r="25824" b="15040"/>
          <a:stretch/>
        </p:blipFill>
        <p:spPr bwMode="auto">
          <a:xfrm>
            <a:off x="1763688" y="1484784"/>
            <a:ext cx="5400600" cy="5112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548680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NZ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NZ" sz="2800" dirty="0">
                <a:latin typeface="Times New Roman" pitchFamily="18" charset="0"/>
                <a:cs typeface="Times New Roman" pitchFamily="18" charset="0"/>
              </a:rPr>
              <a:t> line is the intersection of planes </a:t>
            </a:r>
            <a:r>
              <a:rPr lang="en-NZ" sz="2800" b="1" i="1" dirty="0">
                <a:latin typeface="Times New Roman" pitchFamily="18" charset="0"/>
                <a:cs typeface="Times New Roman" pitchFamily="18" charset="0"/>
                <a:sym typeface="Wingdings"/>
              </a:rPr>
              <a:t>  </a:t>
            </a:r>
            <a:r>
              <a:rPr lang="en-NZ" sz="2800" dirty="0">
                <a:latin typeface="Times New Roman" pitchFamily="18" charset="0"/>
                <a:cs typeface="Times New Roman" pitchFamily="18" charset="0"/>
                <a:sym typeface="Wingdings"/>
              </a:rPr>
              <a:t>and </a:t>
            </a:r>
            <a:r>
              <a:rPr lang="en-NZ" sz="2800" b="1" i="1" dirty="0">
                <a:latin typeface="Times New Roman" pitchFamily="18" charset="0"/>
                <a:cs typeface="Times New Roman" pitchFamily="18" charset="0"/>
                <a:sym typeface="Wingdings"/>
              </a:rPr>
              <a:t></a:t>
            </a:r>
          </a:p>
        </p:txBody>
      </p:sp>
    </p:spTree>
    <p:extLst>
      <p:ext uri="{BB962C8B-B14F-4D97-AF65-F5344CB8AC3E}">
        <p14:creationId xmlns:p14="http://schemas.microsoft.com/office/powerpoint/2010/main" val="1917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7882" y="332656"/>
            <a:ext cx="799288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>
                <a:latin typeface="Times New Roman" pitchFamily="18" charset="0"/>
                <a:cs typeface="Times New Roman" pitchFamily="18" charset="0"/>
              </a:rPr>
              <a:t>The equation of the </a:t>
            </a:r>
            <a:r>
              <a:rPr lang="en-NZ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en-NZ" sz="2800" dirty="0" smtClean="0">
                <a:latin typeface="Times New Roman" pitchFamily="18" charset="0"/>
                <a:cs typeface="Times New Roman" pitchFamily="18" charset="0"/>
              </a:rPr>
              <a:t> line can be written as :</a:t>
            </a:r>
          </a:p>
          <a:p>
            <a:endParaRPr lang="en-N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NZ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a </a:t>
            </a:r>
            <a:r>
              <a:rPr lang="en-NZ" sz="2800" dirty="0">
                <a:latin typeface="Times New Roman" pitchFamily="18" charset="0"/>
                <a:cs typeface="Times New Roman" pitchFamily="18" charset="0"/>
                <a:sym typeface="Wingdings"/>
              </a:rPr>
              <a:t>vector equation :     </a:t>
            </a:r>
            <a:r>
              <a:rPr lang="en-NZ" sz="2800" b="1" i="1" dirty="0">
                <a:latin typeface="Times New Roman" pitchFamily="18" charset="0"/>
                <a:cs typeface="Times New Roman" pitchFamily="18" charset="0"/>
                <a:sym typeface="Wingdings"/>
              </a:rPr>
              <a:t>x      </a:t>
            </a:r>
            <a:r>
              <a:rPr lang="en-NZ" sz="28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 8            -8</a:t>
            </a:r>
            <a:endParaRPr lang="en-NZ" sz="2800" b="1" i="1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r>
              <a:rPr lang="en-NZ" sz="2800" b="1" i="1" dirty="0">
                <a:latin typeface="Times New Roman" pitchFamily="18" charset="0"/>
                <a:cs typeface="Times New Roman" pitchFamily="18" charset="0"/>
                <a:sym typeface="Wingdings"/>
              </a:rPr>
              <a:t>                    </a:t>
            </a:r>
            <a:r>
              <a:rPr lang="en-NZ" sz="28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           </a:t>
            </a:r>
            <a:r>
              <a:rPr lang="en-NZ" sz="2800" b="1" i="1" dirty="0">
                <a:latin typeface="Times New Roman" pitchFamily="18" charset="0"/>
                <a:cs typeface="Times New Roman" pitchFamily="18" charset="0"/>
                <a:sym typeface="Wingdings"/>
              </a:rPr>
              <a:t>y   = </a:t>
            </a:r>
            <a:r>
              <a:rPr lang="en-NZ" sz="28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0    </a:t>
            </a:r>
            <a:r>
              <a:rPr lang="en-NZ" sz="2800" b="1" i="1" dirty="0">
                <a:latin typeface="Times New Roman" pitchFamily="18" charset="0"/>
                <a:cs typeface="Times New Roman" pitchFamily="18" charset="0"/>
                <a:sym typeface="Wingdings"/>
              </a:rPr>
              <a:t>+ t   </a:t>
            </a:r>
            <a:r>
              <a:rPr lang="en-NZ" sz="28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6 </a:t>
            </a:r>
            <a:endParaRPr lang="en-NZ" sz="2800" b="1" i="1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r>
              <a:rPr lang="en-NZ" sz="2800" b="1" i="1" dirty="0">
                <a:latin typeface="Times New Roman" pitchFamily="18" charset="0"/>
                <a:cs typeface="Times New Roman" pitchFamily="18" charset="0"/>
                <a:sym typeface="Wingdings"/>
              </a:rPr>
              <a:t>                    </a:t>
            </a:r>
            <a:r>
              <a:rPr lang="en-NZ" sz="28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           </a:t>
            </a:r>
            <a:r>
              <a:rPr lang="en-NZ" sz="2800" b="1" i="1" dirty="0">
                <a:latin typeface="Times New Roman" pitchFamily="18" charset="0"/>
                <a:cs typeface="Times New Roman" pitchFamily="18" charset="0"/>
                <a:sym typeface="Wingdings"/>
              </a:rPr>
              <a:t>z       </a:t>
            </a:r>
            <a:r>
              <a:rPr lang="en-NZ" sz="28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 6            -4</a:t>
            </a:r>
            <a:endParaRPr lang="en-NZ" sz="2800" b="1" i="1" dirty="0">
              <a:latin typeface="Times New Roman" pitchFamily="18" charset="0"/>
              <a:cs typeface="Times New Roman" pitchFamily="18" charset="0"/>
            </a:endParaRPr>
          </a:p>
          <a:p>
            <a:endParaRPr lang="en-NZ" dirty="0" smtClean="0"/>
          </a:p>
          <a:p>
            <a:endParaRPr lang="en-NZ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NZ" sz="2800" dirty="0" smtClean="0">
                <a:latin typeface="Times New Roman" pitchFamily="18" charset="0"/>
                <a:cs typeface="Times New Roman" pitchFamily="18" charset="0"/>
              </a:rPr>
              <a:t>Or  </a:t>
            </a:r>
            <a:r>
              <a:rPr lang="en-NZ" sz="2800" b="1" i="1" dirty="0" smtClean="0">
                <a:latin typeface="Times New Roman" pitchFamily="18" charset="0"/>
                <a:cs typeface="Times New Roman" pitchFamily="18" charset="0"/>
              </a:rPr>
              <a:t>x = 8 – 8t,   y = 6t,    z = 6 – 4t</a:t>
            </a:r>
          </a:p>
          <a:p>
            <a:endParaRPr lang="en-NZ" sz="28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NZ" sz="2800" dirty="0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NZ" sz="2800" b="1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NZ" sz="2800" b="1" i="1" u="sng" dirty="0" smtClean="0">
                <a:latin typeface="Times New Roman" pitchFamily="18" charset="0"/>
                <a:cs typeface="Times New Roman" pitchFamily="18" charset="0"/>
              </a:rPr>
              <a:t>x – 8   </a:t>
            </a:r>
            <a:r>
              <a:rPr lang="en-NZ" sz="2800" b="1" i="1" dirty="0" smtClean="0">
                <a:latin typeface="Times New Roman" pitchFamily="18" charset="0"/>
                <a:cs typeface="Times New Roman" pitchFamily="18" charset="0"/>
              </a:rPr>
              <a:t>=   </a:t>
            </a:r>
            <a:r>
              <a:rPr lang="en-NZ" sz="2800" b="1" i="1" u="sng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NZ" sz="2800" b="1" i="1" dirty="0" smtClean="0">
                <a:latin typeface="Times New Roman" pitchFamily="18" charset="0"/>
                <a:cs typeface="Times New Roman" pitchFamily="18" charset="0"/>
              </a:rPr>
              <a:t>   =   </a:t>
            </a:r>
            <a:r>
              <a:rPr lang="en-NZ" sz="2800" b="1" i="1" u="sng" dirty="0" smtClean="0">
                <a:latin typeface="Times New Roman" pitchFamily="18" charset="0"/>
                <a:cs typeface="Times New Roman" pitchFamily="18" charset="0"/>
              </a:rPr>
              <a:t>z – 6</a:t>
            </a:r>
          </a:p>
          <a:p>
            <a:r>
              <a:rPr lang="en-NZ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sz="2800" b="1" i="1" dirty="0" smtClean="0">
                <a:latin typeface="Times New Roman" pitchFamily="18" charset="0"/>
                <a:cs typeface="Times New Roman" pitchFamily="18" charset="0"/>
              </a:rPr>
              <a:t>         -8           6          -4</a:t>
            </a:r>
            <a:r>
              <a:rPr lang="en-NZ" sz="2800" b="1" i="1" u="sng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NZ" sz="2800" b="1" i="1" u="sng" dirty="0">
              <a:latin typeface="Times New Roman" pitchFamily="18" charset="0"/>
              <a:cs typeface="Times New Roman" pitchFamily="18" charset="0"/>
            </a:endParaRPr>
          </a:p>
          <a:p>
            <a:endParaRPr lang="en-NZ" dirty="0" smtClean="0"/>
          </a:p>
          <a:p>
            <a:r>
              <a:rPr lang="en-NZ" sz="2800" dirty="0" smtClean="0">
                <a:latin typeface="Times New Roman" pitchFamily="18" charset="0"/>
                <a:cs typeface="Times New Roman" pitchFamily="18" charset="0"/>
              </a:rPr>
              <a:t>…however we do not actually use this equation in   </a:t>
            </a:r>
          </a:p>
          <a:p>
            <a:r>
              <a:rPr lang="en-NZ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NZ" sz="2800" dirty="0" smtClean="0">
                <a:latin typeface="Times New Roman" pitchFamily="18" charset="0"/>
                <a:cs typeface="Times New Roman" pitchFamily="18" charset="0"/>
              </a:rPr>
              <a:t>   finding the intersection and it is not in the course…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5" name="Double Bracket 4"/>
          <p:cNvSpPr/>
          <p:nvPr/>
        </p:nvSpPr>
        <p:spPr>
          <a:xfrm>
            <a:off x="3419872" y="1340768"/>
            <a:ext cx="432048" cy="1368152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Double Bracket 7"/>
          <p:cNvSpPr/>
          <p:nvPr/>
        </p:nvSpPr>
        <p:spPr>
          <a:xfrm>
            <a:off x="4391980" y="1332096"/>
            <a:ext cx="432048" cy="1368152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9" name="Double Bracket 8"/>
          <p:cNvSpPr/>
          <p:nvPr/>
        </p:nvSpPr>
        <p:spPr>
          <a:xfrm>
            <a:off x="5580112" y="1311168"/>
            <a:ext cx="504056" cy="1368152"/>
          </a:xfrm>
          <a:prstGeom prst="bracketPair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491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738" y="332656"/>
            <a:ext cx="88204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 smtClean="0">
                <a:latin typeface="Times New Roman" pitchFamily="18" charset="0"/>
                <a:cs typeface="Times New Roman" pitchFamily="18" charset="0"/>
              </a:rPr>
              <a:t>…but when we added equations </a:t>
            </a:r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 and  we got</a:t>
            </a:r>
          </a:p>
          <a:p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the equation </a:t>
            </a:r>
            <a:r>
              <a:rPr lang="en-NZ" sz="3200" b="1" i="1" dirty="0">
                <a:latin typeface="Times New Roman" pitchFamily="18" charset="0"/>
                <a:cs typeface="Times New Roman" pitchFamily="18" charset="0"/>
                <a:sym typeface="Wingdings"/>
              </a:rPr>
              <a:t> 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     </a:t>
            </a:r>
            <a:r>
              <a:rPr lang="en-NZ" sz="36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y = – ¾x + 6 </a:t>
            </a:r>
          </a:p>
          <a:p>
            <a:endParaRPr lang="en-NZ" sz="32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The question i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s  </a:t>
            </a:r>
            <a:r>
              <a:rPr lang="en-NZ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“</a:t>
            </a:r>
            <a:r>
              <a:rPr lang="en-NZ" sz="32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What does THIS represent</a:t>
            </a:r>
            <a:r>
              <a:rPr lang="en-NZ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?”</a:t>
            </a:r>
          </a:p>
          <a:p>
            <a:endParaRPr lang="en-NZ" sz="3200" b="1" i="1" dirty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It is </a:t>
            </a:r>
            <a:r>
              <a:rPr lang="en-NZ" sz="3200" b="1" u="sng" dirty="0" smtClean="0">
                <a:latin typeface="Times New Roman" pitchFamily="18" charset="0"/>
                <a:cs typeface="Times New Roman" pitchFamily="18" charset="0"/>
                <a:sym typeface="Wingdings"/>
              </a:rPr>
              <a:t>not</a:t>
            </a:r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the line of intersection of planes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 and </a:t>
            </a:r>
          </a:p>
          <a:p>
            <a:endParaRPr lang="en-NZ" sz="3200" dirty="0" smtClean="0">
              <a:latin typeface="Times New Roman" pitchFamily="18" charset="0"/>
              <a:cs typeface="Times New Roman" pitchFamily="18" charset="0"/>
              <a:sym typeface="Wingdings"/>
            </a:endParaRPr>
          </a:p>
          <a:p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Thinking laterally, we could say that </a:t>
            </a:r>
            <a:r>
              <a:rPr lang="en-NZ" sz="3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y = – ¾x + 6 </a:t>
            </a:r>
          </a:p>
          <a:p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is </a:t>
            </a:r>
            <a:r>
              <a:rPr lang="en-NZ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just a line </a:t>
            </a:r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in the 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x, y </a:t>
            </a:r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plane with a gradient </a:t>
            </a:r>
            <a:r>
              <a:rPr lang="en-NZ" sz="3200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– </a:t>
            </a:r>
            <a:r>
              <a:rPr lang="en-NZ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¾</a:t>
            </a:r>
            <a:r>
              <a:rPr lang="en-N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 </a:t>
            </a:r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and </a:t>
            </a:r>
            <a:r>
              <a:rPr lang="en-NZ" sz="3200" b="1" i="1" dirty="0" smtClean="0">
                <a:latin typeface="Times New Roman" pitchFamily="18" charset="0"/>
                <a:cs typeface="Times New Roman" pitchFamily="18" charset="0"/>
                <a:sym typeface="Wingdings"/>
              </a:rPr>
              <a:t>y</a:t>
            </a:r>
            <a:r>
              <a:rPr lang="en-NZ" sz="3200" dirty="0" smtClean="0">
                <a:latin typeface="Times New Roman" pitchFamily="18" charset="0"/>
                <a:cs typeface="Times New Roman" pitchFamily="18" charset="0"/>
                <a:sym typeface="Wingdings"/>
              </a:rPr>
              <a:t> intercept of </a:t>
            </a:r>
            <a:r>
              <a:rPr lang="en-NZ" sz="32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6</a:t>
            </a:r>
            <a:r>
              <a:rPr lang="en-NZ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07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1446</Words>
  <Application>Microsoft Office PowerPoint</Application>
  <PresentationFormat>On-screen Show (4:3)</PresentationFormat>
  <Paragraphs>154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INTERSECTION OF 3 PLANES.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Ministry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INTERSECTION OF 3 PLANES.</dc:title>
  <dc:creator>Staff</dc:creator>
  <cp:lastModifiedBy>Administrator</cp:lastModifiedBy>
  <cp:revision>82</cp:revision>
  <dcterms:created xsi:type="dcterms:W3CDTF">2012-08-19T02:31:19Z</dcterms:created>
  <dcterms:modified xsi:type="dcterms:W3CDTF">2013-11-12T02:41:28Z</dcterms:modified>
</cp:coreProperties>
</file>